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embeddedFontLst>
    <p:embeddedFont>
      <p:font typeface="Ubuntu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jhWIeqmLk3lYLdQnsCuemO8csM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7816DF-AE80-4B05-8156-CDCDDAC3CE2C}">
  <a:tblStyle styleId="{337816DF-AE80-4B05-8156-CDCDDAC3CE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09866C3-E460-4554-AFBE-A508F4A0CBCB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buntu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Ubuntu-italic.fntdata"/><Relationship Id="rId14" Type="http://schemas.openxmlformats.org/officeDocument/2006/relationships/slide" Target="slides/slide8.xml"/><Relationship Id="rId36" Type="http://schemas.openxmlformats.org/officeDocument/2006/relationships/font" Target="fonts/Ubuntu-bold.fntdata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font" Target="fonts/Ubuntu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michaelminn.net/tutorials/gis-data/index.html</a:t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michaelminn.net/tutorials/gis-data/index.html</a:t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https://en.wikipedia.org/wiki/Geoid#/media/File:Geoid_undulation_10k_scale.jpg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https://commons.wikimedia.org/wiki/File:Division_of_the_Earth_into_Gauss-Krueger_zones_-_Globe.svg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https://commons.wikimedia.org/wiki/File:Mercator_projection_SW.jpg</a:t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https://en.wikipedia.org/wiki/Geoid#/media/File:Geoid_undulation_10k_scale.jpg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https://commons.wikimedia.org/wiki/File:Division_of_the_Earth_into_Gauss-Krueger_zones_-_Globe.svg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https://commons.wikimedia.org/wiki/File:Mercator_projection_SW.jpg</a:t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https://www.youtube.com/watch?v=kIID5FDi2JQ</a:t>
            </a:r>
            <a:endParaRPr/>
          </a:p>
        </p:txBody>
      </p:sp>
      <p:sp>
        <p:nvSpPr>
          <p:cNvPr id="157" name="Google Shape;15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11" Type="http://schemas.openxmlformats.org/officeDocument/2006/relationships/image" Target="../media/image24.png"/><Relationship Id="rId10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lab.com/Alec-SE/gis-in-anticipatory-humanitarian-action/-/tree/main/Exercise_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lab.com/Alec-SE/gis-in-anticipatory-humanitarian-action/-/tree/main/Exercise_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lab.com/Alec-SE/gis-in-anticipatory-humanitarian-action/-/wikis/home" TargetMode="External"/><Relationship Id="rId4" Type="http://schemas.openxmlformats.org/officeDocument/2006/relationships/hyperlink" Target="http://www.qgistutorials.com/e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83" name="Google Shape;83;p1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Karen Dall, Alec-Schulze Eckel und Melanie Eckle-Elze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>
                <a:latin typeface="Arial"/>
                <a:ea typeface="Arial"/>
                <a:cs typeface="Arial"/>
                <a:sym typeface="Arial"/>
              </a:rPr>
              <a:t>The Use of Geoinformation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>
                <a:latin typeface="Arial"/>
                <a:ea typeface="Arial"/>
                <a:cs typeface="Arial"/>
                <a:sym typeface="Arial"/>
              </a:rPr>
              <a:t>in (Anticipatory)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>
                <a:latin typeface="Arial"/>
                <a:ea typeface="Arial"/>
                <a:cs typeface="Arial"/>
                <a:sym typeface="Arial"/>
              </a:rPr>
              <a:t>Humanitarian Action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9684" y="4476102"/>
            <a:ext cx="5608320" cy="114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6162" y="4620864"/>
            <a:ext cx="2722709" cy="85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68" name="Google Shape;168;p10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Geodata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Geodata </a:t>
            </a:r>
            <a:endParaRPr/>
          </a:p>
        </p:txBody>
      </p:sp>
      <p:sp>
        <p:nvSpPr>
          <p:cNvPr id="176" name="Google Shape;176;p11"/>
          <p:cNvSpPr txBox="1"/>
          <p:nvPr/>
        </p:nvSpPr>
        <p:spPr>
          <a:xfrm>
            <a:off x="838200" y="1640439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Gender Equality </a:t>
            </a:r>
            <a:endParaRPr/>
          </a:p>
        </p:txBody>
      </p:sp>
      <p:sp>
        <p:nvSpPr>
          <p:cNvPr id="177" name="Google Shape;177;p11"/>
          <p:cNvSpPr txBox="1"/>
          <p:nvPr/>
        </p:nvSpPr>
        <p:spPr>
          <a:xfrm>
            <a:off x="1827179" y="2564567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Green energy </a:t>
            </a:r>
            <a:endParaRPr/>
          </a:p>
        </p:txBody>
      </p:sp>
      <p:sp>
        <p:nvSpPr>
          <p:cNvPr id="178" name="Google Shape;178;p11"/>
          <p:cNvSpPr txBox="1"/>
          <p:nvPr/>
        </p:nvSpPr>
        <p:spPr>
          <a:xfrm>
            <a:off x="4452026" y="1664306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Logistics</a:t>
            </a:r>
            <a:endParaRPr/>
          </a:p>
        </p:txBody>
      </p:sp>
      <p:sp>
        <p:nvSpPr>
          <p:cNvPr id="179" name="Google Shape;179;p11"/>
          <p:cNvSpPr txBox="1"/>
          <p:nvPr/>
        </p:nvSpPr>
        <p:spPr>
          <a:xfrm>
            <a:off x="6409720" y="2295656"/>
            <a:ext cx="4314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Sustainability city's</a:t>
            </a:r>
            <a:endParaRPr/>
          </a:p>
        </p:txBody>
      </p:sp>
      <p:sp>
        <p:nvSpPr>
          <p:cNvPr id="180" name="Google Shape;180;p11"/>
          <p:cNvSpPr txBox="1"/>
          <p:nvPr/>
        </p:nvSpPr>
        <p:spPr>
          <a:xfrm>
            <a:off x="757136" y="3600936"/>
            <a:ext cx="37824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Environmental protection </a:t>
            </a:r>
            <a:endParaRPr/>
          </a:p>
        </p:txBody>
      </p:sp>
      <p:sp>
        <p:nvSpPr>
          <p:cNvPr id="181" name="Google Shape;181;p11"/>
          <p:cNvSpPr txBox="1"/>
          <p:nvPr/>
        </p:nvSpPr>
        <p:spPr>
          <a:xfrm>
            <a:off x="5712571" y="3901577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Water resources</a:t>
            </a:r>
            <a:endParaRPr/>
          </a:p>
        </p:txBody>
      </p:sp>
      <p:sp>
        <p:nvSpPr>
          <p:cNvPr id="182" name="Google Shape;182;p11"/>
          <p:cNvSpPr txBox="1"/>
          <p:nvPr/>
        </p:nvSpPr>
        <p:spPr>
          <a:xfrm>
            <a:off x="6186792" y="4595789"/>
            <a:ext cx="40418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Disaster risk management </a:t>
            </a:r>
            <a:endParaRPr/>
          </a:p>
        </p:txBody>
      </p:sp>
      <p:sp>
        <p:nvSpPr>
          <p:cNvPr id="183" name="Google Shape;183;p11"/>
          <p:cNvSpPr txBox="1"/>
          <p:nvPr/>
        </p:nvSpPr>
        <p:spPr>
          <a:xfrm>
            <a:off x="637974" y="4482870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Poverty reduction</a:t>
            </a:r>
            <a:endParaRPr/>
          </a:p>
        </p:txBody>
      </p:sp>
      <p:sp>
        <p:nvSpPr>
          <p:cNvPr id="184" name="Google Shape;184;p11"/>
          <p:cNvSpPr txBox="1"/>
          <p:nvPr/>
        </p:nvSpPr>
        <p:spPr>
          <a:xfrm>
            <a:off x="3334966" y="5027965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Ambulance service 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4647390" y="2759036"/>
            <a:ext cx="26248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Agriculture</a:t>
            </a:r>
            <a:endParaRPr/>
          </a:p>
        </p:txBody>
      </p:sp>
      <p:pic>
        <p:nvPicPr>
          <p:cNvPr descr="Welle mit einfarbiger Füllung"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974" y="21499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ändewaschen mit einfarbiger Füllung" id="187" name="Google Shape;18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8051" y="171364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rallenrot Silhouette" id="188" name="Google Shape;1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7295" y="10385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id-19 Silhouette" id="189" name="Google Shape;18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9574" y="536480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nte Silhouette" id="190" name="Google Shape;19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1695" y="33716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eferung Silhouette" id="191" name="Google Shape;19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52428" y="303406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uer mit einfarbiger Füllung" id="192" name="Google Shape;19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4623" y="9836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unität Silhouette" id="193" name="Google Shape;19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4171" y="36813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rte mit Ortsmarkierung mit einfarbiger Füllung" id="194" name="Google Shape;19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50994" y="80776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>
            <a:off x="6709656" y="5144351"/>
            <a:ext cx="53096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And many more…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201" name="Google Shape;201;p12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Vector 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Geodata- Vector data </a:t>
            </a:r>
            <a:endParaRPr/>
          </a:p>
        </p:txBody>
      </p:sp>
      <p:grpSp>
        <p:nvGrpSpPr>
          <p:cNvPr id="210" name="Google Shape;210;p13"/>
          <p:cNvGrpSpPr/>
          <p:nvPr/>
        </p:nvGrpSpPr>
        <p:grpSpPr>
          <a:xfrm>
            <a:off x="2484239" y="1690688"/>
            <a:ext cx="7223522" cy="4227726"/>
            <a:chOff x="2484358" y="1639674"/>
            <a:chExt cx="7680484" cy="4556404"/>
          </a:xfrm>
        </p:grpSpPr>
        <p:grpSp>
          <p:nvGrpSpPr>
            <p:cNvPr id="211" name="Google Shape;211;p13"/>
            <p:cNvGrpSpPr/>
            <p:nvPr/>
          </p:nvGrpSpPr>
          <p:grpSpPr>
            <a:xfrm>
              <a:off x="2484358" y="1639674"/>
              <a:ext cx="7680484" cy="3578652"/>
              <a:chOff x="2255758" y="1888976"/>
              <a:chExt cx="7680484" cy="3578652"/>
            </a:xfrm>
          </p:grpSpPr>
          <p:grpSp>
            <p:nvGrpSpPr>
              <p:cNvPr id="212" name="Google Shape;212;p13"/>
              <p:cNvGrpSpPr/>
              <p:nvPr/>
            </p:nvGrpSpPr>
            <p:grpSpPr>
              <a:xfrm>
                <a:off x="2255758" y="2475548"/>
                <a:ext cx="7680484" cy="2992080"/>
                <a:chOff x="2331720" y="1690688"/>
                <a:chExt cx="7680484" cy="2992080"/>
              </a:xfrm>
            </p:grpSpPr>
            <p:pic>
              <p:nvPicPr>
                <p:cNvPr id="213" name="Google Shape;213;p1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393156" y="1825625"/>
                  <a:ext cx="7619048" cy="28571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4" name="Google Shape;214;p13"/>
                <p:cNvSpPr/>
                <p:nvPr/>
              </p:nvSpPr>
              <p:spPr>
                <a:xfrm>
                  <a:off x="2331720" y="1690688"/>
                  <a:ext cx="5775960" cy="2992080"/>
                </a:xfrm>
                <a:prstGeom prst="frame">
                  <a:avLst>
                    <a:gd fmla="val 4776" name="adj1"/>
                  </a:avLst>
                </a:prstGeom>
                <a:solidFill>
                  <a:schemeClr val="accent1"/>
                </a:solidFill>
                <a:ln cap="flat" cmpd="sng" w="25400">
                  <a:solidFill>
                    <a:srgbClr val="42719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5" name="Google Shape;215;p13"/>
              <p:cNvSpPr txBox="1"/>
              <p:nvPr/>
            </p:nvSpPr>
            <p:spPr>
              <a:xfrm>
                <a:off x="2255758" y="1888976"/>
                <a:ext cx="577596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Vector data</a:t>
                </a:r>
                <a:endParaRPr/>
              </a:p>
            </p:txBody>
          </p:sp>
        </p:grpSp>
        <p:pic>
          <p:nvPicPr>
            <p:cNvPr descr="Stadt mit einfarbiger Füllung" id="216" name="Google Shape;21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02280" y="528167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raße mit einfarbiger Füllung" id="217" name="Google Shape;21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75860" y="528167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frika mit einfarbiger Füllung" id="218" name="Google Shape;218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49440" y="528167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3"/>
          <p:cNvSpPr txBox="1"/>
          <p:nvPr/>
        </p:nvSpPr>
        <p:spPr>
          <a:xfrm>
            <a:off x="3931003" y="5918414"/>
            <a:ext cx="265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 from Minn, M.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Vector data tables </a:t>
            </a:r>
            <a:endParaRPr/>
          </a:p>
        </p:txBody>
      </p:sp>
      <p:sp>
        <p:nvSpPr>
          <p:cNvPr id="226" name="Google Shape;226;p14"/>
          <p:cNvSpPr txBox="1"/>
          <p:nvPr>
            <p:ph idx="1" type="body"/>
          </p:nvPr>
        </p:nvSpPr>
        <p:spPr>
          <a:xfrm>
            <a:off x="836612" y="152552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Geometry</a:t>
            </a:r>
            <a:endParaRPr/>
          </a:p>
        </p:txBody>
      </p:sp>
      <p:sp>
        <p:nvSpPr>
          <p:cNvPr id="227" name="Google Shape;227;p14"/>
          <p:cNvSpPr txBox="1"/>
          <p:nvPr>
            <p:ph idx="3" type="body"/>
          </p:nvPr>
        </p:nvSpPr>
        <p:spPr>
          <a:xfrm>
            <a:off x="6169024" y="152552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Attribute data (example)</a:t>
            </a:r>
            <a:endParaRPr/>
          </a:p>
        </p:txBody>
      </p:sp>
      <p:sp>
        <p:nvSpPr>
          <p:cNvPr id="228" name="Google Shape;228;p14"/>
          <p:cNvSpPr txBox="1"/>
          <p:nvPr>
            <p:ph idx="4" type="body"/>
          </p:nvPr>
        </p:nvSpPr>
        <p:spPr>
          <a:xfrm>
            <a:off x="6169024" y="2349433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9" name="Google Shape;229;p14"/>
          <p:cNvPicPr preferRelativeResize="0"/>
          <p:nvPr/>
        </p:nvPicPr>
        <p:blipFill rotWithShape="1">
          <a:blip r:embed="rId3">
            <a:alphaModFix/>
          </a:blip>
          <a:srcRect b="0" l="0" r="29657" t="17663"/>
          <a:stretch/>
        </p:blipFill>
        <p:spPr>
          <a:xfrm rot="5400000">
            <a:off x="1306516" y="3561712"/>
            <a:ext cx="3755563" cy="1648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14"/>
          <p:cNvGraphicFramePr/>
          <p:nvPr/>
        </p:nvGraphicFramePr>
        <p:xfrm>
          <a:off x="6151176" y="2393884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FFAF82"/>
                    </a:gs>
                    <a:gs pos="35000">
                      <a:srgbClr val="FFC5A7"/>
                    </a:gs>
                    <a:gs pos="100000">
                      <a:srgbClr val="FFE8DA"/>
                    </a:gs>
                  </a:gsLst>
                  <a:lin ang="16200000" scaled="0"/>
                </a:gradFill>
                <a:tableStyleId>{C09866C3-E460-4554-AFBE-A508F4A0CBCB}</a:tableStyleId>
              </a:tblPr>
              <a:tblGrid>
                <a:gridCol w="585450"/>
                <a:gridCol w="2114300"/>
                <a:gridCol w="2483450"/>
              </a:tblGrid>
              <a:tr h="27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Elevation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Temerature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101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11.7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103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65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9.854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31" name="Google Shape;231;p14"/>
          <p:cNvCxnSpPr/>
          <p:nvPr/>
        </p:nvCxnSpPr>
        <p:spPr>
          <a:xfrm>
            <a:off x="3894373" y="2795081"/>
            <a:ext cx="2256900" cy="56100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4"/>
          <p:cNvCxnSpPr/>
          <p:nvPr/>
        </p:nvCxnSpPr>
        <p:spPr>
          <a:xfrm>
            <a:off x="3755444" y="3003784"/>
            <a:ext cx="2377884" cy="160036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33" name="Google Shape;233;p14"/>
          <p:cNvGraphicFramePr/>
          <p:nvPr/>
        </p:nvGraphicFramePr>
        <p:xfrm>
          <a:off x="6191251" y="37780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{C09866C3-E460-4554-AFBE-A508F4A0CBCB}</a:tableStyleId>
              </a:tblPr>
              <a:tblGrid>
                <a:gridCol w="585450"/>
                <a:gridCol w="2114300"/>
                <a:gridCol w="2483450"/>
              </a:tblGrid>
              <a:tr h="27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Length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Road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54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133.4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Main road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67.1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Farm path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34" name="Google Shape;234;p14"/>
          <p:cNvCxnSpPr/>
          <p:nvPr/>
        </p:nvCxnSpPr>
        <p:spPr>
          <a:xfrm>
            <a:off x="3834120" y="4079504"/>
            <a:ext cx="2357100" cy="155700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14"/>
          <p:cNvCxnSpPr/>
          <p:nvPr/>
        </p:nvCxnSpPr>
        <p:spPr>
          <a:xfrm flipH="1" rot="10800000">
            <a:off x="3812526" y="4552545"/>
            <a:ext cx="2356498" cy="110821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36" name="Google Shape;236;p14"/>
          <p:cNvGraphicFramePr/>
          <p:nvPr/>
        </p:nvGraphicFramePr>
        <p:xfrm>
          <a:off x="6151176" y="50712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{C09866C3-E460-4554-AFBE-A508F4A0CBCB}</a:tableStyleId>
              </a:tblPr>
              <a:tblGrid>
                <a:gridCol w="585450"/>
                <a:gridCol w="2114300"/>
                <a:gridCol w="2483450"/>
              </a:tblGrid>
              <a:tr h="27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Area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Land use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54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5520.10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Urban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312.3214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Agriculture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37" name="Google Shape;237;p14"/>
          <p:cNvCxnSpPr/>
          <p:nvPr/>
        </p:nvCxnSpPr>
        <p:spPr>
          <a:xfrm flipH="1" rot="10800000">
            <a:off x="3031854" y="5506860"/>
            <a:ext cx="3137170" cy="141668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14"/>
          <p:cNvCxnSpPr/>
          <p:nvPr/>
        </p:nvCxnSpPr>
        <p:spPr>
          <a:xfrm flipH="1" rot="10800000">
            <a:off x="3755444" y="5784279"/>
            <a:ext cx="2435807" cy="21331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14"/>
          <p:cNvSpPr txBox="1"/>
          <p:nvPr/>
        </p:nvSpPr>
        <p:spPr>
          <a:xfrm>
            <a:off x="307021" y="6263732"/>
            <a:ext cx="265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 from Minn, M.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Vector data formats</a:t>
            </a:r>
            <a:endParaRPr/>
          </a:p>
        </p:txBody>
      </p:sp>
      <p:sp>
        <p:nvSpPr>
          <p:cNvPr id="245" name="Google Shape;2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Format name</a:t>
            </a:r>
            <a:endParaRPr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6" name="Google Shape;246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Use</a:t>
            </a:r>
            <a:endParaRPr/>
          </a:p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7" name="Google Shape;247;p15"/>
          <p:cNvSpPr txBox="1"/>
          <p:nvPr>
            <p:ph idx="2" type="body"/>
          </p:nvPr>
        </p:nvSpPr>
        <p:spPr>
          <a:xfrm>
            <a:off x="839788" y="2505075"/>
            <a:ext cx="574259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Shapefile (.shp)		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GeoJSON (.geojson)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Keyhole Markup Language (.KML)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GPS Exchange Format (.gpx)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GeoPackage (.gpkg)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 txBox="1"/>
          <p:nvPr>
            <p:ph idx="4" type="body"/>
          </p:nvPr>
        </p:nvSpPr>
        <p:spPr>
          <a:xfrm>
            <a:off x="6757008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Standard but dated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Wide use in OpenStreetMap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Wide use in Google Earth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Use in GPS devices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New and versatile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Shapefile (.shp)</a:t>
            </a:r>
            <a:endParaRPr/>
          </a:p>
        </p:txBody>
      </p:sp>
      <p:sp>
        <p:nvSpPr>
          <p:cNvPr id="254" name="Google Shape;254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/>
              <a:t>Format name</a:t>
            </a:r>
            <a:endParaRPr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/>
          </a:p>
        </p:txBody>
      </p:sp>
      <p:sp>
        <p:nvSpPr>
          <p:cNvPr id="255" name="Google Shape;255;p16"/>
          <p:cNvSpPr txBox="1"/>
          <p:nvPr/>
        </p:nvSpPr>
        <p:spPr>
          <a:xfrm>
            <a:off x="814385" y="2505075"/>
            <a:ext cx="5157787" cy="61426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Shapefile (.shp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/>
          </a:p>
        </p:txBody>
      </p:sp>
      <p:pic>
        <p:nvPicPr>
          <p:cNvPr descr="Ein Bild, das Tisch enthält.&#10;&#10;Automatisch generierte Beschreibung" id="257" name="Google Shape;2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822" y="4113280"/>
            <a:ext cx="8358755" cy="197924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16"/>
          <p:cNvSpPr/>
          <p:nvPr/>
        </p:nvSpPr>
        <p:spPr>
          <a:xfrm>
            <a:off x="1323822" y="5102900"/>
            <a:ext cx="4772178" cy="344589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 txBox="1"/>
          <p:nvPr/>
        </p:nvSpPr>
        <p:spPr>
          <a:xfrm>
            <a:off x="6194427" y="2505075"/>
            <a:ext cx="5183188" cy="16082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.shp 	—geometry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.shx 	— Link geometry and attributes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.dbf 	— attributes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.prj 	— projection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Vector data - wrap up</a:t>
            </a:r>
            <a:endParaRPr/>
          </a:p>
        </p:txBody>
      </p:sp>
      <p:sp>
        <p:nvSpPr>
          <p:cNvPr id="265" name="Google Shape;26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Key takeaways: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Shapefiles consist of multiple files and must be stored together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Be aware that all geodata imported in QGIS must be in the right projection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6" name="Google Shape;26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0" i="0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GIS File Formats and Good Practice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7" name="Google Shape;267;p17" title="GIS File Formats and Good Practic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7523" y="3120012"/>
            <a:ext cx="4291602" cy="242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weiß enthält.&#10;&#10;Automatisch generierte Beschreibung" id="272" name="Google Shape;2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00" y="1394283"/>
            <a:ext cx="11876799" cy="406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/>
          <p:nvPr/>
        </p:nvSpPr>
        <p:spPr>
          <a:xfrm>
            <a:off x="-1" y="283724"/>
            <a:ext cx="12192000" cy="642937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Data in text format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in text format</a:t>
            </a:r>
            <a:endParaRPr/>
          </a:p>
        </p:txBody>
      </p:sp>
      <p:graphicFrame>
        <p:nvGraphicFramePr>
          <p:cNvPr id="281" name="Google Shape;281;p19"/>
          <p:cNvGraphicFramePr/>
          <p:nvPr/>
        </p:nvGraphicFramePr>
        <p:xfrm>
          <a:off x="838200" y="21441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{337816DF-AE80-4B05-8156-CDCDDAC3CE2C}</a:tableStyleId>
              </a:tblPr>
              <a:tblGrid>
                <a:gridCol w="398350"/>
                <a:gridCol w="1438675"/>
                <a:gridCol w="1689875"/>
                <a:gridCol w="1689875"/>
                <a:gridCol w="1689875"/>
              </a:tblGrid>
              <a:tr h="14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Elevation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Temperature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Latitude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Longitude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3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101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30.512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79.403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3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103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9.854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41.026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74.284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82" name="Google Shape;282;p19"/>
          <p:cNvSpPr/>
          <p:nvPr/>
        </p:nvSpPr>
        <p:spPr>
          <a:xfrm>
            <a:off x="4291525" y="2102104"/>
            <a:ext cx="3508442" cy="825018"/>
          </a:xfrm>
          <a:prstGeom prst="frame">
            <a:avLst>
              <a:gd fmla="val 5446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6515" y="3504948"/>
            <a:ext cx="2414081" cy="71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 rotWithShape="1">
          <a:blip r:embed="rId4">
            <a:alphaModFix/>
          </a:blip>
          <a:srcRect b="7965" l="1972" r="79078" t="17663"/>
          <a:stretch/>
        </p:blipFill>
        <p:spPr>
          <a:xfrm rot="5400000">
            <a:off x="8651565" y="4393536"/>
            <a:ext cx="1011678" cy="14890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 rot="1359166">
            <a:off x="3430535" y="3129736"/>
            <a:ext cx="830093" cy="4782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/>
          <p:nvPr/>
        </p:nvSpPr>
        <p:spPr>
          <a:xfrm rot="1359166">
            <a:off x="7522723" y="4393062"/>
            <a:ext cx="830093" cy="4782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9527055" y="3992304"/>
            <a:ext cx="1712068" cy="46166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Geometry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>
            <a:off x="622570" y="4223136"/>
            <a:ext cx="3346315" cy="193899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Possible data formats: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Excel 	(.xlxs)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CSV		(.csv)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		(.txt)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838200" y="1640439"/>
            <a:ext cx="1712068" cy="46166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file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Session 1.: Coordinates, geodata and QGIS</a:t>
            </a:r>
            <a:endParaRPr/>
          </a:p>
        </p:txBody>
      </p:sp>
      <p:graphicFrame>
        <p:nvGraphicFramePr>
          <p:cNvPr id="93" name="Google Shape;93;p2"/>
          <p:cNvGraphicFramePr/>
          <p:nvPr/>
        </p:nvGraphicFramePr>
        <p:xfrm>
          <a:off x="2013260" y="160669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{337816DF-AE80-4B05-8156-CDCDDAC3CE2C}</a:tableStyleId>
              </a:tblPr>
              <a:tblGrid>
                <a:gridCol w="1252650"/>
                <a:gridCol w="6683500"/>
              </a:tblGrid>
              <a:tr h="43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Time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Content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8E0000"/>
                    </a:solidFill>
                  </a:tcPr>
                </a:tc>
              </a:tr>
              <a:tr h="76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10:25 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Where can I find help?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11:00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Projections-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Why all world maps are wrong</a:t>
                      </a:r>
                      <a:r>
                        <a:rPr b="0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!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11:00-11:15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  <a:endParaRPr b="0" i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9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</a:t>
                      </a:r>
                      <a:r>
                        <a:rPr lang="en-US" sz="15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 data and data formats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QGIS and data import 1/2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12:00-12:15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5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</a:t>
                      </a:r>
                      <a:r>
                        <a:rPr lang="en-US" sz="15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QGIS and data import 1/2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13:00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 to Self-Study task and feedback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Text data - wrap up</a:t>
            </a:r>
            <a:endParaRPr/>
          </a:p>
        </p:txBody>
      </p:sp>
      <p:sp>
        <p:nvSpPr>
          <p:cNvPr id="295" name="Google Shape;29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Key takeaways: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 use text data directly in QGIS the data must have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Latitude” </a:t>
            </a:r>
            <a:r>
              <a:rPr b="0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“Longitude” </a:t>
            </a:r>
            <a:r>
              <a:rPr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columns.</a:t>
            </a:r>
            <a:r>
              <a:rPr b="1" i="0" lang="en-US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0" i="0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points from a CSV file to QGIS 3 (the right way)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7" name="Google Shape;297;p20" title="Add points from a CSV file to QGIS 3 (the right way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096" y="3169596"/>
            <a:ext cx="4157927" cy="234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storage and good practice </a:t>
            </a:r>
            <a:endParaRPr/>
          </a:p>
        </p:txBody>
      </p:sp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838200" y="1825625"/>
            <a:ext cx="102147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Three folders for data storage: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Original data 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Interim results/ Temporal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(final) Results  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No data on desktop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873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00"/>
              <a:buChar char="•"/>
            </a:pPr>
            <a:r>
              <a:rPr lang="en-US" sz="2400"/>
              <a:t>Do not use special characters (!, ?, etc.), slash or dash (/ -) or blank spaces. You can use _ instead. 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For our German speakers, please do use „umlaute“ (ä, ö, ü).</a:t>
            </a:r>
            <a:endParaRPr sz="24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04" name="Google Shape;304;p21"/>
          <p:cNvGrpSpPr/>
          <p:nvPr/>
        </p:nvGrpSpPr>
        <p:grpSpPr>
          <a:xfrm>
            <a:off x="6667661" y="2197405"/>
            <a:ext cx="5208224" cy="2463189"/>
            <a:chOff x="7059976" y="1892147"/>
            <a:chExt cx="5208224" cy="2463189"/>
          </a:xfrm>
        </p:grpSpPr>
        <p:pic>
          <p:nvPicPr>
            <p:cNvPr descr="Geöffneter Ordner mit einfarbiger Füllung" id="305" name="Google Shape;30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59976" y="189214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1"/>
            <p:cNvSpPr txBox="1"/>
            <p:nvPr/>
          </p:nvSpPr>
          <p:spPr>
            <a:xfrm>
              <a:off x="8213992" y="2118514"/>
              <a:ext cx="3139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Original data/ database</a:t>
              </a:r>
              <a:endParaRPr/>
            </a:p>
          </p:txBody>
        </p:sp>
        <p:pic>
          <p:nvPicPr>
            <p:cNvPr descr="Geöffneter Ordner mit einfarbiger Füllung" id="307" name="Google Shape;30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17176" y="262516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1"/>
            <p:cNvSpPr txBox="1"/>
            <p:nvPr/>
          </p:nvSpPr>
          <p:spPr>
            <a:xfrm>
              <a:off x="8671192" y="2851531"/>
              <a:ext cx="313980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Interim results / Temporal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eöffneter Ordner mit einfarbiger Füllung" id="309" name="Google Shape;30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74376" y="344093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1"/>
            <p:cNvSpPr txBox="1"/>
            <p:nvPr/>
          </p:nvSpPr>
          <p:spPr>
            <a:xfrm>
              <a:off x="9128392" y="3667303"/>
              <a:ext cx="3139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(final) Results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Karte enthält.&#10;&#10;Automatisch generierte Beschreibung" id="315" name="Google Shape;3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4476"/>
            <a:ext cx="12192000" cy="586904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/>
          <p:nvPr/>
        </p:nvSpPr>
        <p:spPr>
          <a:xfrm>
            <a:off x="0" y="447675"/>
            <a:ext cx="12192000" cy="642937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2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Layer Concept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Layer Concept</a:t>
            </a:r>
            <a:endParaRPr/>
          </a:p>
        </p:txBody>
      </p:sp>
      <p:pic>
        <p:nvPicPr>
          <p:cNvPr id="324" name="Google Shape;3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795" y="1288256"/>
            <a:ext cx="6116410" cy="4281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/>
        </p:nvSpPr>
        <p:spPr>
          <a:xfrm>
            <a:off x="4769500" y="5804114"/>
            <a:ext cx="265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(Acharya and Lee 2019, p. 3934)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331" name="Google Shape;331;p24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Hands 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4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QGIS Intro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Surface</a:t>
            </a:r>
            <a:endParaRPr/>
          </a:p>
        </p:txBody>
      </p:sp>
      <p:sp>
        <p:nvSpPr>
          <p:cNvPr id="339" name="Google Shape;33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Settings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Navigation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Bookmarks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Toolbars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Base maps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Plugins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Layers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Measurement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import and projects</a:t>
            </a:r>
            <a:endParaRPr/>
          </a:p>
        </p:txBody>
      </p:sp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Import vector data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Saving data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Reprojecting data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Saving a project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Import text data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3600" u="sng">
                <a:solidFill>
                  <a:schemeClr val="hlink"/>
                </a:solidFill>
                <a:hlinkClick r:id="rId3"/>
              </a:rPr>
              <a:t>Exercise_0</a:t>
            </a:r>
            <a:endParaRPr b="1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352" name="Google Shape;352;p27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import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7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Self-Study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Self study data import</a:t>
            </a:r>
            <a:endParaRPr/>
          </a:p>
        </p:txBody>
      </p:sp>
      <p:sp>
        <p:nvSpPr>
          <p:cNvPr id="360" name="Google Shape;360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3600" u="sng">
                <a:solidFill>
                  <a:schemeClr val="hlink"/>
                </a:solidFill>
                <a:hlinkClick r:id="rId3"/>
              </a:rPr>
              <a:t>GitLab Exercise_1 </a:t>
            </a:r>
            <a:endParaRPr b="1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Where can I find help?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GitLab Wiki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https://gitlab.com/Alec-SE/gis-in-anticipatory-humanitarian-action/-/wikis/home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Youtube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can search on Youtube for any problem you might have!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QGIS Tutorials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http://www.qgistutorials.com/en/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9975" l="0" r="0" t="-537"/>
          <a:stretch/>
        </p:blipFill>
        <p:spPr>
          <a:xfrm>
            <a:off x="0" y="353221"/>
            <a:ext cx="11934816" cy="562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0" y="-46831"/>
            <a:ext cx="12192000" cy="642937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all world maps are wrong</a:t>
            </a:r>
            <a:endParaRPr/>
          </a:p>
        </p:txBody>
      </p:sp>
      <p:sp>
        <p:nvSpPr>
          <p:cNvPr id="107" name="Google Shape;107;p4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Projections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From round to flat</a:t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98669"/>
            <a:ext cx="2653000" cy="2715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Gebäude enthält.&#10;&#10;Automatisch generierte Beschreibung"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05" y="2598669"/>
            <a:ext cx="2653000" cy="265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Karte enthält.&#10;&#10;Automatisch generierte Beschreibung"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6724" y="2598669"/>
            <a:ext cx="3127076" cy="2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3716777" y="3595907"/>
            <a:ext cx="720437" cy="3740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367596" y="3582124"/>
            <a:ext cx="720437" cy="3740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 rot="-1907777">
            <a:off x="7270373" y="3040599"/>
            <a:ext cx="720437" cy="3740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 rot="1781837">
            <a:off x="7322248" y="4163089"/>
            <a:ext cx="720437" cy="3740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838200" y="1952569"/>
            <a:ext cx="2653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Geoid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4572882" y="1798681"/>
            <a:ext cx="2653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Geographical coordinate system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8463762" y="1690688"/>
            <a:ext cx="2653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Projected coordinate system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838200" y="5524883"/>
            <a:ext cx="2653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 Centre for Global Earth Models (2019)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4714596" y="5524883"/>
            <a:ext cx="22980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Wikimedia- Hellerick (2013)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463762" y="5524883"/>
            <a:ext cx="265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Wikimedia- Strebe (2011)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Geographical coordinate system vs. Projected coordinate system</a:t>
            </a:r>
            <a:endParaRPr sz="6000"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839788" y="192759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Geographical coordinate system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 txBox="1"/>
          <p:nvPr>
            <p:ph idx="2" type="body"/>
          </p:nvPr>
        </p:nvSpPr>
        <p:spPr>
          <a:xfrm>
            <a:off x="839788" y="5210735"/>
            <a:ext cx="5157787" cy="1225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Uses degree, minutes and seconds </a:t>
            </a:r>
            <a:endParaRPr/>
          </a:p>
        </p:txBody>
      </p:sp>
      <p:sp>
        <p:nvSpPr>
          <p:cNvPr id="135" name="Google Shape;135;p6"/>
          <p:cNvSpPr txBox="1"/>
          <p:nvPr>
            <p:ph idx="3" type="body"/>
          </p:nvPr>
        </p:nvSpPr>
        <p:spPr>
          <a:xfrm>
            <a:off x="6172200" y="1927597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Projected coordinate system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 txBox="1"/>
          <p:nvPr>
            <p:ph idx="4" type="body"/>
          </p:nvPr>
        </p:nvSpPr>
        <p:spPr>
          <a:xfrm>
            <a:off x="6172200" y="5210735"/>
            <a:ext cx="5183188" cy="122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Can be used with meters and kilometers </a:t>
            </a:r>
            <a:endParaRPr/>
          </a:p>
        </p:txBody>
      </p:sp>
      <p:pic>
        <p:nvPicPr>
          <p:cNvPr descr="Ein Bild, das Gebäude enthält.&#10;&#10;Automatisch generierte Beschreibun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3832" y="2751509"/>
            <a:ext cx="2029621" cy="2029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Karte enthält.&#10;&#10;Automatisch generierte Beschreibung"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9891" y="2730403"/>
            <a:ext cx="2227805" cy="189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2269619" y="4781130"/>
            <a:ext cx="22980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Wikimedia- Hellerick (2013)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7437293" y="4845806"/>
            <a:ext cx="265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Wikimedia- Strebe (2011)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Reprojecting in QGIS</a:t>
            </a:r>
            <a:endParaRPr/>
          </a:p>
        </p:txBody>
      </p:sp>
      <p:pic>
        <p:nvPicPr>
          <p:cNvPr descr="Ein Bild, das Text enthält.&#10;&#10;Automatisch generierte Beschreibung"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7333" y="1609004"/>
            <a:ext cx="4677333" cy="44330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7"/>
          <p:cNvSpPr/>
          <p:nvPr/>
        </p:nvSpPr>
        <p:spPr>
          <a:xfrm>
            <a:off x="3723409" y="3113809"/>
            <a:ext cx="2372591" cy="315191"/>
          </a:xfrm>
          <a:prstGeom prst="frame">
            <a:avLst>
              <a:gd fmla="val 3198" name="adj1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Wrong reference systems</a:t>
            </a:r>
            <a:endParaRPr/>
          </a:p>
        </p:txBody>
      </p:sp>
      <p:pic>
        <p:nvPicPr>
          <p:cNvPr descr="Ein Bild, das Karte enthält.&#10;&#10;Automatisch generierte Beschreibung"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842" y="1766888"/>
            <a:ext cx="5612316" cy="396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Why all world maps are wrong - wrap up</a:t>
            </a:r>
            <a:endParaRPr/>
          </a:p>
        </p:txBody>
      </p:sp>
      <p:sp>
        <p:nvSpPr>
          <p:cNvPr id="160" name="Google Shape;160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Key take aways: 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We need to be aware of the used reference system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All data in a GIS project must be projected in the same reference system</a:t>
            </a:r>
            <a:endParaRPr/>
          </a:p>
        </p:txBody>
      </p:sp>
      <p:sp>
        <p:nvSpPr>
          <p:cNvPr id="161" name="Google Shape;161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all world maps are wrong</a:t>
            </a:r>
            <a:endParaRPr/>
          </a:p>
        </p:txBody>
      </p:sp>
      <p:pic>
        <p:nvPicPr>
          <p:cNvPr id="162" name="Google Shape;162;p9" title="Why all world maps are wro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4057" y="2540841"/>
            <a:ext cx="5169743" cy="292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